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63" r:id="rId3"/>
    <p:sldId id="259" r:id="rId4"/>
    <p:sldId id="321" r:id="rId5"/>
    <p:sldId id="322" r:id="rId6"/>
    <p:sldId id="323" r:id="rId7"/>
    <p:sldId id="324" r:id="rId8"/>
    <p:sldId id="325" r:id="rId9"/>
    <p:sldId id="282" r:id="rId10"/>
    <p:sldId id="285" r:id="rId11"/>
    <p:sldId id="326" r:id="rId12"/>
    <p:sldId id="288" r:id="rId13"/>
    <p:sldId id="289" r:id="rId14"/>
    <p:sldId id="290" r:id="rId15"/>
    <p:sldId id="291" r:id="rId16"/>
    <p:sldId id="292" r:id="rId17"/>
    <p:sldId id="294" r:id="rId18"/>
    <p:sldId id="327" r:id="rId19"/>
    <p:sldId id="328" r:id="rId20"/>
    <p:sldId id="329" r:id="rId21"/>
    <p:sldId id="32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444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DD53B-FE8B-4146-97F3-5044398C5D56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E642F-5FB2-46E8-BE85-2E977AA7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6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93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411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2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29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81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78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401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95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09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5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71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95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90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19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67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4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81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55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0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4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8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58" y="518971"/>
            <a:ext cx="2829021" cy="11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3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261385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4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33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77486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41018" y="1257907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441018" y="3791863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13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6237817" y="1604433"/>
            <a:ext cx="5340352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87468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7485" y="1604434"/>
            <a:ext cx="10970684" cy="4567767"/>
          </a:xfrm>
        </p:spPr>
        <p:txBody>
          <a:bodyPr anchor="ctr" anchorCtr="0"/>
          <a:lstStyle>
            <a:lvl1pPr marL="253994" indent="-253994">
              <a:defRPr sz="48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556670" indent="-300559">
              <a:buFont typeface="Intel Clear" pitchFamily="34" charset="0"/>
              <a:buChar char="–"/>
              <a:defRPr sz="1600" baseline="0">
                <a:latin typeface="+mn-lt"/>
                <a:cs typeface="Intel Clear" panose="020B0604020203020204" pitchFamily="34" charset="0"/>
              </a:defRPr>
            </a:lvl2pPr>
            <a:lvl3pPr marL="914377" indent="-304792">
              <a:buFont typeface="Intel Clear" pitchFamily="34" charset="0"/>
              <a:buChar char="–"/>
              <a:defRPr sz="1600">
                <a:latin typeface="+mn-lt"/>
              </a:defRPr>
            </a:lvl3pPr>
            <a:lvl4pPr>
              <a:buFont typeface="Intel Clear" pitchFamily="34" charset="0"/>
              <a:buChar char="–"/>
              <a:defRPr sz="1467">
                <a:latin typeface="+mn-lt"/>
              </a:defRPr>
            </a:lvl4pPr>
            <a:lvl5pPr>
              <a:buFont typeface="Intel Clear" pitchFamily="34" charset="0"/>
              <a:buChar char="–"/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44456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4482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86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3432175"/>
            <a:ext cx="12192000" cy="2926292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6237817" y="1604433"/>
            <a:ext cx="5340352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5983" y="6634394"/>
            <a:ext cx="18473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33" dirty="0">
              <a:solidFill>
                <a:srgbClr val="003C71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324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237818" y="2"/>
            <a:ext cx="5954183" cy="635846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5342467" cy="1158240"/>
          </a:xfrm>
        </p:spPr>
        <p:txBody>
          <a:bodyPr>
            <a:noAutofit/>
          </a:bodyPr>
          <a:lstStyle>
            <a:lvl1pPr>
              <a:defRPr sz="3733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766992"/>
            <a:ext cx="5342467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7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00211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297984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5333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146905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333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356495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3013451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465049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192000" cy="343217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10104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5752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20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577" y="2500173"/>
            <a:ext cx="2811727" cy="185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15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39" y="2499763"/>
            <a:ext cx="4861924" cy="20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1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50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1084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prstClr val="white"/>
                </a:solidFill>
              </a:rPr>
              <a:pPr/>
              <a:t>‹#›</a:t>
            </a:fld>
            <a:endParaRPr lang="en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206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4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4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4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54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4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6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6F30A-2172-453D-B6EA-746130D91C74}" type="datetimeFigureOut">
              <a:rPr lang="en-US" smtClean="0"/>
              <a:t>7/20/2019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8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2116" y="6345936"/>
            <a:ext cx="12192000" cy="512064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white"/>
              </a:solidFill>
            </a:endParaRPr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54" y="6440786"/>
            <a:ext cx="485781" cy="32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11624735" y="6432680"/>
            <a:ext cx="3175" cy="316992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484" y="413507"/>
            <a:ext cx="10972800" cy="11582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484" y="1604434"/>
            <a:ext cx="10970683" cy="45677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63136" y="6432516"/>
            <a:ext cx="284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67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37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09585" rtl="0" eaLnBrk="1" latinLnBrk="0" hangingPunct="1">
        <a:lnSpc>
          <a:spcPct val="100000"/>
        </a:lnSpc>
        <a:spcBef>
          <a:spcPct val="0"/>
        </a:spcBef>
        <a:buNone/>
        <a:defRPr sz="3733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609585" rtl="0" eaLnBrk="1" latinLnBrk="0" hangingPunct="1">
        <a:spcBef>
          <a:spcPts val="1600"/>
        </a:spcBef>
        <a:spcAft>
          <a:spcPts val="0"/>
        </a:spcAft>
        <a:buFont typeface="Wingdings" panose="05000000000000000000" pitchFamily="2" charset="2"/>
        <a:buNone/>
        <a:defRPr sz="24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300559" indent="-300559" algn="l" defTabSz="609585" rtl="0" eaLnBrk="1" latinLnBrk="0" hangingPunct="1">
        <a:spcBef>
          <a:spcPts val="1600"/>
        </a:spcBef>
        <a:buFont typeface="Wingdings" charset="2"/>
        <a:buChar char="§"/>
        <a:defRPr sz="2133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761981" indent="-304792" algn="l" defTabSz="609585" rtl="0" eaLnBrk="1" latinLnBrk="0" hangingPunct="1">
        <a:spcBef>
          <a:spcPts val="1067"/>
        </a:spcBef>
        <a:buFont typeface="Intel Clear" panose="020B0604020203020204" pitchFamily="34" charset="0"/>
        <a:buChar char="–"/>
        <a:defRPr sz="2133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1293252" indent="-304792" algn="l" defTabSz="609585" rtl="0" eaLnBrk="1" latinLnBrk="0" hangingPunct="1">
        <a:spcBef>
          <a:spcPct val="20000"/>
        </a:spcBef>
        <a:buFont typeface="Arial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758907" indent="-304792" algn="l" defTabSz="609585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49508" y="630245"/>
            <a:ext cx="10975645" cy="577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DL Inference Cifar10</a:t>
            </a:r>
          </a:p>
          <a:p>
            <a:r>
              <a:rPr lang="en-US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by </a:t>
            </a:r>
            <a:r>
              <a:rPr lang="en-US" altLang="ko-KR" sz="6000" dirty="0" err="1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OpenVINO</a:t>
            </a:r>
            <a:r>
              <a:rPr lang="en-US" altLang="ko-KR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(Python)</a:t>
            </a:r>
            <a:endParaRPr lang="en-US" altLang="ko-KR" sz="60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endParaRPr lang="en-US" sz="60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771179" y="5749475"/>
            <a:ext cx="32312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/>
              <a:t>박승혁</a:t>
            </a:r>
            <a:r>
              <a:rPr lang="en-US" altLang="ko-KR" sz="2000" dirty="0"/>
              <a:t>/</a:t>
            </a:r>
            <a:r>
              <a:rPr lang="ko-KR" altLang="en-US" sz="2000" dirty="0" err="1"/>
              <a:t>하성욱</a:t>
            </a:r>
            <a:endParaRPr lang="en-US" altLang="ko-KR" sz="2000" dirty="0"/>
          </a:p>
          <a:p>
            <a:r>
              <a:rPr lang="en-US" altLang="ko-KR" sz="2000" dirty="0" err="1"/>
              <a:t>seunghyuk.h.park@intel.com</a:t>
            </a:r>
            <a:endParaRPr lang="en-US" altLang="ko-KR" sz="2000" dirty="0"/>
          </a:p>
          <a:p>
            <a:r>
              <a:rPr lang="en-US" sz="2000" dirty="0" err="1"/>
              <a:t>swha@saradakorea.com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3701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9B5FEE9-493C-9542-8358-9E768DA93EB6}"/>
              </a:ext>
            </a:extLst>
          </p:cNvPr>
          <p:cNvSpPr txBox="1"/>
          <p:nvPr/>
        </p:nvSpPr>
        <p:spPr>
          <a:xfrm>
            <a:off x="19755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 로딩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0786441-CC27-FC42-958D-A6946311CAA1}"/>
              </a:ext>
            </a:extLst>
          </p:cNvPr>
          <p:cNvSpPr txBox="1"/>
          <p:nvPr/>
        </p:nvSpPr>
        <p:spPr>
          <a:xfrm>
            <a:off x="197554" y="1537270"/>
            <a:ext cx="10852485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model_xml</a:t>
            </a:r>
            <a:r>
              <a:rPr lang="en" altLang="ko-KR" dirty="0"/>
              <a:t> = ‘/home/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/examples/cifar10/</a:t>
            </a:r>
            <a:r>
              <a:rPr lang="en" altLang="ko-KR" dirty="0" err="1"/>
              <a:t>cifar.xml</a:t>
            </a:r>
            <a:r>
              <a:rPr lang="en" altLang="ko-KR" dirty="0"/>
              <a:t>’</a:t>
            </a:r>
          </a:p>
          <a:p>
            <a:r>
              <a:rPr lang="en" altLang="ko-KR" dirty="0" err="1"/>
              <a:t>model_bin</a:t>
            </a:r>
            <a:r>
              <a:rPr lang="en" altLang="ko-KR" dirty="0"/>
              <a:t> = ‘/home/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/examples/cifar10/</a:t>
            </a:r>
            <a:r>
              <a:rPr lang="en" altLang="ko-KR" dirty="0" err="1"/>
              <a:t>cifar.bin</a:t>
            </a:r>
            <a:r>
              <a:rPr lang="en" altLang="ko-KR" dirty="0"/>
              <a:t>’</a:t>
            </a:r>
          </a:p>
          <a:p>
            <a:r>
              <a:rPr lang="en" altLang="ko-KR" dirty="0"/>
              <a:t>print("Loading network files:\n\t{}\n\t{}".format(</a:t>
            </a:r>
            <a:r>
              <a:rPr lang="en" altLang="ko-KR" dirty="0" err="1"/>
              <a:t>model_xml</a:t>
            </a:r>
            <a:r>
              <a:rPr lang="en" altLang="ko-KR" dirty="0"/>
              <a:t>, </a:t>
            </a:r>
            <a:r>
              <a:rPr lang="en" altLang="ko-KR" dirty="0" err="1"/>
              <a:t>model_bin</a:t>
            </a:r>
            <a:r>
              <a:rPr lang="en" altLang="ko-KR" dirty="0"/>
              <a:t>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B3ADD3C-990D-D64A-97B0-2AD77CC7221F}"/>
              </a:ext>
            </a:extLst>
          </p:cNvPr>
          <p:cNvSpPr txBox="1"/>
          <p:nvPr/>
        </p:nvSpPr>
        <p:spPr>
          <a:xfrm>
            <a:off x="197554" y="264216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네트워크 정보 로딩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4F880D92-F277-774E-8470-3B29F316271D}"/>
              </a:ext>
            </a:extLst>
          </p:cNvPr>
          <p:cNvSpPr txBox="1"/>
          <p:nvPr/>
        </p:nvSpPr>
        <p:spPr>
          <a:xfrm>
            <a:off x="197553" y="3046199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net = </a:t>
            </a:r>
            <a:r>
              <a:rPr lang="en" altLang="ko-KR" dirty="0" err="1"/>
              <a:t>IENetwork</a:t>
            </a:r>
            <a:r>
              <a:rPr lang="en" altLang="ko-KR" dirty="0"/>
              <a:t>(model=</a:t>
            </a:r>
            <a:r>
              <a:rPr lang="en" altLang="ko-KR" dirty="0" err="1"/>
              <a:t>model_xml</a:t>
            </a:r>
            <a:r>
              <a:rPr lang="en" altLang="ko-KR" dirty="0"/>
              <a:t>, weights=</a:t>
            </a:r>
            <a:r>
              <a:rPr lang="en" altLang="ko-KR" dirty="0" err="1"/>
              <a:t>model_bin</a:t>
            </a:r>
            <a:r>
              <a:rPr lang="en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7C917879-30E6-FF40-8F16-FA1322BFB0DB}"/>
              </a:ext>
            </a:extLst>
          </p:cNvPr>
          <p:cNvSpPr txBox="1"/>
          <p:nvPr/>
        </p:nvSpPr>
        <p:spPr>
          <a:xfrm>
            <a:off x="197554" y="359709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현재 플러그인에서 </a:t>
            </a:r>
            <a:r>
              <a:rPr lang="ko-KR" altLang="en-US" dirty="0" err="1"/>
              <a:t>지원가능한</a:t>
            </a:r>
            <a:r>
              <a:rPr lang="ko-KR" altLang="en-US" dirty="0"/>
              <a:t> 레이어 검사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1A88AAC8-E924-FE41-9B48-D6A0D507239E}"/>
              </a:ext>
            </a:extLst>
          </p:cNvPr>
          <p:cNvSpPr txBox="1"/>
          <p:nvPr/>
        </p:nvSpPr>
        <p:spPr>
          <a:xfrm>
            <a:off x="197553" y="4001130"/>
            <a:ext cx="10852485" cy="23083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supported_layers</a:t>
            </a:r>
            <a:r>
              <a:rPr lang="en" altLang="ko-KR" dirty="0"/>
              <a:t> = </a:t>
            </a:r>
            <a:r>
              <a:rPr lang="en" altLang="ko-KR" dirty="0" err="1"/>
              <a:t>plugin.get_supported_layers</a:t>
            </a:r>
            <a:r>
              <a:rPr lang="en" altLang="ko-KR" dirty="0"/>
              <a:t>(net)</a:t>
            </a:r>
          </a:p>
          <a:p>
            <a:r>
              <a:rPr lang="en" altLang="ko-KR" dirty="0" err="1"/>
              <a:t>not_supported_layers</a:t>
            </a:r>
            <a:r>
              <a:rPr lang="en" altLang="ko-KR" dirty="0"/>
              <a:t> = [l for l in </a:t>
            </a:r>
            <a:r>
              <a:rPr lang="en" altLang="ko-KR" dirty="0" err="1"/>
              <a:t>net.layers.keys</a:t>
            </a:r>
            <a:r>
              <a:rPr lang="en" altLang="ko-KR" dirty="0"/>
              <a:t>() if l not in </a:t>
            </a:r>
            <a:r>
              <a:rPr lang="en" altLang="ko-KR" dirty="0" err="1"/>
              <a:t>supported_layers</a:t>
            </a:r>
            <a:r>
              <a:rPr lang="en" altLang="ko-KR" dirty="0"/>
              <a:t>]</a:t>
            </a:r>
          </a:p>
          <a:p>
            <a:r>
              <a:rPr lang="en" altLang="ko-KR" dirty="0"/>
              <a:t>if </a:t>
            </a:r>
            <a:r>
              <a:rPr lang="en" altLang="ko-KR" dirty="0" err="1"/>
              <a:t>len</a:t>
            </a:r>
            <a:r>
              <a:rPr lang="en" altLang="ko-KR" dirty="0"/>
              <a:t>(</a:t>
            </a:r>
            <a:r>
              <a:rPr lang="en" altLang="ko-KR" dirty="0" err="1"/>
              <a:t>not_supported_layers</a:t>
            </a:r>
            <a:r>
              <a:rPr lang="en" altLang="ko-KR" dirty="0"/>
              <a:t>) != 0:</a:t>
            </a:r>
          </a:p>
          <a:p>
            <a:r>
              <a:rPr lang="en" altLang="ko-KR" dirty="0"/>
              <a:t>  print("Following layers are not supported by the plugin for specified device {}:\n {}".format(</a:t>
            </a:r>
            <a:r>
              <a:rPr lang="en" altLang="ko-KR" dirty="0" err="1"/>
              <a:t>plugin.device</a:t>
            </a:r>
            <a:r>
              <a:rPr lang="en" altLang="ko-KR" dirty="0"/>
              <a:t>, ', '.join(</a:t>
            </a:r>
            <a:r>
              <a:rPr lang="en" altLang="ko-KR" dirty="0" err="1"/>
              <a:t>not_supported_layers</a:t>
            </a:r>
            <a:r>
              <a:rPr lang="en" altLang="ko-KR" dirty="0"/>
              <a:t>)))</a:t>
            </a:r>
          </a:p>
          <a:p>
            <a:r>
              <a:rPr lang="en" altLang="ko-KR" dirty="0"/>
              <a:t>  print("Please try to specify </a:t>
            </a:r>
            <a:r>
              <a:rPr lang="en" altLang="ko-KR" dirty="0" err="1"/>
              <a:t>cpu</a:t>
            </a:r>
            <a:r>
              <a:rPr lang="en" altLang="ko-KR" dirty="0"/>
              <a:t> extensions library path in sample's command line parameters using –l or --</a:t>
            </a:r>
            <a:r>
              <a:rPr lang="en" altLang="ko-KR" dirty="0" err="1"/>
              <a:t>cpu_extension</a:t>
            </a:r>
            <a:r>
              <a:rPr lang="en" altLang="ko-KR" dirty="0"/>
              <a:t> command line argument")</a:t>
            </a:r>
          </a:p>
          <a:p>
            <a:r>
              <a:rPr lang="en" altLang="ko-KR" dirty="0"/>
              <a:t>  </a:t>
            </a:r>
            <a:r>
              <a:rPr lang="en" altLang="ko-KR" dirty="0" err="1"/>
              <a:t>sys.exit</a:t>
            </a:r>
            <a:r>
              <a:rPr lang="en" altLang="ko-KR" dirty="0"/>
              <a:t>(1)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97553" y="624414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2.  IR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/>
                </a:solidFill>
              </a:rPr>
              <a:t>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364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382602" y="1378494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080789" y="1525525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7507316" y="1734274"/>
            <a:ext cx="446076" cy="355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382602" y="250841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177277" y="2501213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956394" y="250841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739041" y="250841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083099" y="249302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880243" y="249302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693246" y="2499904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490390" y="249302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8080789" y="2655446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7507316" y="2864195"/>
            <a:ext cx="446076" cy="355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305029" y="1682117"/>
            <a:ext cx="2319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 = 1 </a:t>
            </a:r>
            <a:r>
              <a:rPr lang="ko-KR" altLang="en-US" dirty="0"/>
              <a:t>인 경우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305029" y="2625805"/>
            <a:ext cx="2319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 = 4 </a:t>
            </a:r>
            <a:r>
              <a:rPr lang="ko-KR" altLang="en-US" dirty="0"/>
              <a:t>인 경우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36" name="Right Bracket 35"/>
          <p:cNvSpPr/>
          <p:nvPr/>
        </p:nvSpPr>
        <p:spPr>
          <a:xfrm rot="5400000">
            <a:off x="5610408" y="3251290"/>
            <a:ext cx="56708" cy="635263"/>
          </a:xfrm>
          <a:prstGeom prst="rightBracket">
            <a:avLst>
              <a:gd name="adj" fmla="val 80746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ket 37"/>
          <p:cNvSpPr/>
          <p:nvPr/>
        </p:nvSpPr>
        <p:spPr>
          <a:xfrm rot="5400000">
            <a:off x="6893239" y="3268044"/>
            <a:ext cx="56708" cy="635263"/>
          </a:xfrm>
          <a:prstGeom prst="rightBracket">
            <a:avLst>
              <a:gd name="adj" fmla="val 80746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09EF9810-4579-F74D-9C5B-C8B12EFE8184}"/>
              </a:ext>
            </a:extLst>
          </p:cNvPr>
          <p:cNvSpPr txBox="1"/>
          <p:nvPr/>
        </p:nvSpPr>
        <p:spPr>
          <a:xfrm>
            <a:off x="207675" y="3775447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배치 사이즈 설정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C1EAC221-27DA-AF4E-B2C6-1F6F4C2EA936}"/>
              </a:ext>
            </a:extLst>
          </p:cNvPr>
          <p:cNvSpPr txBox="1"/>
          <p:nvPr/>
        </p:nvSpPr>
        <p:spPr>
          <a:xfrm>
            <a:off x="207674" y="4179482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net.batch_size</a:t>
            </a:r>
            <a:r>
              <a:rPr lang="en" altLang="ko-KR" dirty="0"/>
              <a:t> =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F1EA1781-014A-4945-9B81-CB6CB3C809B2}"/>
              </a:ext>
            </a:extLst>
          </p:cNvPr>
          <p:cNvSpPr txBox="1"/>
          <p:nvPr/>
        </p:nvSpPr>
        <p:spPr>
          <a:xfrm>
            <a:off x="207675" y="4696898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입출력 데이터 정보 설정</a:t>
            </a:r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5D006C40-CD24-C648-89F2-BB020D917D01}"/>
              </a:ext>
            </a:extLst>
          </p:cNvPr>
          <p:cNvSpPr txBox="1"/>
          <p:nvPr/>
        </p:nvSpPr>
        <p:spPr>
          <a:xfrm>
            <a:off x="207674" y="5100933"/>
            <a:ext cx="10852485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input_blob</a:t>
            </a:r>
            <a:r>
              <a:rPr lang="en" altLang="ko-KR" dirty="0"/>
              <a:t> = next(</a:t>
            </a:r>
            <a:r>
              <a:rPr lang="en" altLang="ko-KR" dirty="0" err="1"/>
              <a:t>iter</a:t>
            </a:r>
            <a:r>
              <a:rPr lang="en" altLang="ko-KR" dirty="0"/>
              <a:t>(</a:t>
            </a:r>
            <a:r>
              <a:rPr lang="en" altLang="ko-KR" dirty="0" err="1"/>
              <a:t>net.inputs</a:t>
            </a:r>
            <a:r>
              <a:rPr lang="en" altLang="ko-KR" dirty="0"/>
              <a:t>))</a:t>
            </a:r>
          </a:p>
          <a:p>
            <a:r>
              <a:rPr lang="en" altLang="ko-KR" dirty="0" err="1"/>
              <a:t>out_blob</a:t>
            </a:r>
            <a:r>
              <a:rPr lang="en" altLang="ko-KR" dirty="0"/>
              <a:t> = next(</a:t>
            </a:r>
            <a:r>
              <a:rPr lang="en" altLang="ko-KR" dirty="0" err="1"/>
              <a:t>iter</a:t>
            </a:r>
            <a:r>
              <a:rPr lang="en" altLang="ko-KR" dirty="0"/>
              <a:t>(</a:t>
            </a:r>
            <a:r>
              <a:rPr lang="en" altLang="ko-KR" dirty="0" err="1"/>
              <a:t>net.outputs</a:t>
            </a:r>
            <a:r>
              <a:rPr lang="en" altLang="ko-KR" dirty="0"/>
              <a:t>))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07674" y="62950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3.  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79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11" grpId="0"/>
      <p:bldP spid="34" grpId="0"/>
      <p:bldP spid="36" grpId="0" animBg="1"/>
      <p:bldP spid="3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55352" y="1878953"/>
            <a:ext cx="957395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l" altLang="ko-KR" dirty="0"/>
              <a:t>exec_net = plugin.load(network=net)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B913222B-F33B-D840-B985-05488F464AC6}"/>
              </a:ext>
            </a:extLst>
          </p:cNvPr>
          <p:cNvSpPr txBox="1"/>
          <p:nvPr/>
        </p:nvSpPr>
        <p:spPr>
          <a:xfrm>
            <a:off x="265011" y="1509621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 실행 네트워크로 로딩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02886" y="62086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4.  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923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5C4EA193-B23E-BE4E-B4C1-DB39507DF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9934" y="1104355"/>
            <a:ext cx="5888162" cy="33812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5ED480A4-2140-3A48-8DF8-711A71D12644}"/>
              </a:ext>
            </a:extLst>
          </p:cNvPr>
          <p:cNvSpPr txBox="1"/>
          <p:nvPr/>
        </p:nvSpPr>
        <p:spPr>
          <a:xfrm>
            <a:off x="349143" y="4854919"/>
            <a:ext cx="1091596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</a:t>
            </a:r>
            <a:r>
              <a:rPr lang="en" altLang="ko-KR" dirty="0" err="1"/>
              <a:t>img</a:t>
            </a:r>
            <a:r>
              <a:rPr lang="en" altLang="ko-KR" dirty="0"/>
              <a:t> = cv2.imread('/home/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/data/hands/paper/2017-03-30 07.05.36.jpg', cv2.IMREAD_COLOR)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560A4BA3-0614-EC47-A246-48542984E19F}"/>
              </a:ext>
            </a:extLst>
          </p:cNvPr>
          <p:cNvSpPr txBox="1"/>
          <p:nvPr/>
        </p:nvSpPr>
        <p:spPr>
          <a:xfrm>
            <a:off x="358803" y="4485587"/>
            <a:ext cx="10322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로딩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7555" y="603857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5. </a:t>
            </a:r>
            <a:r>
              <a:rPr lang="ko-KR" altLang="en-US" sz="1400" dirty="0" smtClean="0">
                <a:solidFill>
                  <a:schemeClr val="tx1"/>
                </a:solidFill>
              </a:rPr>
              <a:t>실시간 </a:t>
            </a:r>
            <a:r>
              <a:rPr lang="ko-KR" altLang="en-US" sz="1400" dirty="0">
                <a:solidFill>
                  <a:schemeClr val="tx1"/>
                </a:solidFill>
              </a:rPr>
              <a:t>입력 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652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53376" y="4605395"/>
            <a:ext cx="1920854" cy="16140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1" name="Oval 20"/>
          <p:cNvSpPr/>
          <p:nvPr/>
        </p:nvSpPr>
        <p:spPr>
          <a:xfrm>
            <a:off x="10030327" y="5069126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62282" y="4245627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4560" y="5380624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300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595" y="5315335"/>
            <a:ext cx="270162" cy="2653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8358" y="4666937"/>
            <a:ext cx="1920854" cy="161400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5776" y="4745426"/>
            <a:ext cx="1920854" cy="16140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018988" y="5350829"/>
            <a:ext cx="270162" cy="26535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976639" y="5401838"/>
            <a:ext cx="270162" cy="26535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763078" y="4605395"/>
            <a:ext cx="1213561" cy="66007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763077" y="5667188"/>
            <a:ext cx="1164547" cy="59075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959103" y="502530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295816" y="531533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950650" y="5395701"/>
            <a:ext cx="884388" cy="8166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853269" y="5401480"/>
            <a:ext cx="884388" cy="8166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755888" y="5400125"/>
            <a:ext cx="884388" cy="816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771844" y="544801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168407" y="5092348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117121" y="5098908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981799" y="5079631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4705868" y="5425268"/>
            <a:ext cx="1143758" cy="80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8832717" y="5439998"/>
            <a:ext cx="1143758" cy="80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23340" y="6431795"/>
            <a:ext cx="1936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format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513681" y="5571121"/>
            <a:ext cx="146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Planar format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859646" y="5640859"/>
            <a:ext cx="1772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model </a:t>
            </a:r>
          </a:p>
          <a:p>
            <a:r>
              <a:rPr lang="en-US" altLang="ko-KR" dirty="0"/>
              <a:t>Input Size</a:t>
            </a:r>
            <a:r>
              <a:rPr lang="ko-KR" altLang="en-US" dirty="0"/>
              <a:t> </a:t>
            </a:r>
            <a:r>
              <a:rPr lang="en-US" altLang="ko-KR" dirty="0"/>
              <a:t>in .xml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041A71B8-BAD5-8443-A68C-4200CB99FCA0}"/>
              </a:ext>
            </a:extLst>
          </p:cNvPr>
          <p:cNvSpPr txBox="1"/>
          <p:nvPr/>
        </p:nvSpPr>
        <p:spPr>
          <a:xfrm>
            <a:off x="2560024" y="998250"/>
            <a:ext cx="7909790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D0D94B36-4BB6-C64F-826A-A1E0972B0764}"/>
              </a:ext>
            </a:extLst>
          </p:cNvPr>
          <p:cNvSpPr txBox="1"/>
          <p:nvPr/>
        </p:nvSpPr>
        <p:spPr>
          <a:xfrm>
            <a:off x="2560024" y="63557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크기 조정</a:t>
            </a:r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C8B1BCDB-7C32-7C4F-BA2E-AA27FCFEF94C}"/>
              </a:ext>
            </a:extLst>
          </p:cNvPr>
          <p:cNvSpPr txBox="1"/>
          <p:nvPr/>
        </p:nvSpPr>
        <p:spPr>
          <a:xfrm>
            <a:off x="3438329" y="2895799"/>
            <a:ext cx="790979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exec_net.start_async</a:t>
            </a:r>
            <a:r>
              <a:rPr lang="en" altLang="ko-KR" dirty="0"/>
              <a:t>(</a:t>
            </a:r>
            <a:r>
              <a:rPr lang="en" altLang="ko-KR" dirty="0" err="1"/>
              <a:t>request_id</a:t>
            </a:r>
            <a:r>
              <a:rPr lang="en" altLang="ko-KR" dirty="0"/>
              <a:t>=</a:t>
            </a:r>
            <a:r>
              <a:rPr lang="en" altLang="ko-KR" dirty="0" err="1"/>
              <a:t>next_request_id</a:t>
            </a:r>
            <a:r>
              <a:rPr lang="en" altLang="ko-KR" dirty="0"/>
              <a:t>, inputs={</a:t>
            </a:r>
            <a:r>
              <a:rPr lang="en" altLang="ko-KR" dirty="0" err="1"/>
              <a:t>input_blob</a:t>
            </a:r>
            <a:r>
              <a:rPr lang="en" altLang="ko-KR" dirty="0"/>
              <a:t>: img2})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2F5F5EA1-743D-1745-9A7C-D97122963BEF}"/>
              </a:ext>
            </a:extLst>
          </p:cNvPr>
          <p:cNvSpPr txBox="1"/>
          <p:nvPr/>
        </p:nvSpPr>
        <p:spPr>
          <a:xfrm>
            <a:off x="3438329" y="253312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네트워크에 이미지 입력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9F8E588C-F230-3642-B3FB-E349D3372CE0}"/>
              </a:ext>
            </a:extLst>
          </p:cNvPr>
          <p:cNvSpPr txBox="1"/>
          <p:nvPr/>
        </p:nvSpPr>
        <p:spPr>
          <a:xfrm>
            <a:off x="3866696" y="3642794"/>
            <a:ext cx="7909790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# Change data layout from HWC to CHW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" altLang="ko-KR" dirty="0"/>
              <a:t>images[0] = img2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41ACFE9D-E178-4342-9840-10429C976DA1}"/>
              </a:ext>
            </a:extLst>
          </p:cNvPr>
          <p:cNvSpPr txBox="1"/>
          <p:nvPr/>
        </p:nvSpPr>
        <p:spPr>
          <a:xfrm>
            <a:off x="3866696" y="3280119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색상 변환</a:t>
            </a:r>
            <a:endParaRPr lang="en-US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="" xmlns:a16="http://schemas.microsoft.com/office/drawing/2014/main" id="{24B1523B-AD36-DE4D-9A7B-CB418D5BADB9}"/>
              </a:ext>
            </a:extLst>
          </p:cNvPr>
          <p:cNvCxnSpPr/>
          <p:nvPr/>
        </p:nvCxnSpPr>
        <p:spPr>
          <a:xfrm>
            <a:off x="5161547" y="4843123"/>
            <a:ext cx="0" cy="544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="" xmlns:a16="http://schemas.microsoft.com/office/drawing/2014/main" id="{4BFC7242-27D7-B44F-BAF4-FC1701F9405A}"/>
              </a:ext>
            </a:extLst>
          </p:cNvPr>
          <p:cNvCxnSpPr/>
          <p:nvPr/>
        </p:nvCxnSpPr>
        <p:spPr>
          <a:xfrm>
            <a:off x="3248526" y="2475578"/>
            <a:ext cx="0" cy="2367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92546" y="620587"/>
            <a:ext cx="2194193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6. Inferencing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504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9" grpId="0"/>
      <p:bldP spid="32" grpId="0"/>
      <p:bldP spid="30" grpId="0" animBg="1"/>
      <p:bldP spid="34" grpId="0" animBg="1"/>
      <p:bldP spid="36" grpId="0" animBg="1"/>
      <p:bldP spid="37" grpId="0"/>
      <p:bldP spid="38" grpId="0"/>
      <p:bldP spid="39" grpId="0"/>
      <p:bldP spid="40" grpId="0"/>
      <p:bldP spid="43" grpId="0"/>
      <p:bldP spid="44" grpId="0"/>
      <p:bldP spid="4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90224" y="143554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0223" y="221079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0223" y="298603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90223" y="376128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Down Arrow 34"/>
          <p:cNvSpPr/>
          <p:nvPr/>
        </p:nvSpPr>
        <p:spPr>
          <a:xfrm>
            <a:off x="2318328" y="4311539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0223" y="453652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입력영상을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90223" y="531177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Infer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2318327" y="5090651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90223" y="608701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Inference</a:t>
            </a:r>
            <a:r>
              <a:rPr lang="ko-KR" altLang="en-US" sz="1400" dirty="0">
                <a:solidFill>
                  <a:schemeClr val="tx1"/>
                </a:solidFill>
              </a:rPr>
              <a:t>결과 표시하기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Down Arrow 21"/>
          <p:cNvSpPr/>
          <p:nvPr/>
        </p:nvSpPr>
        <p:spPr>
          <a:xfrm>
            <a:off x="2318326" y="586545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0A294A7A-F762-D44B-9FC3-E029D2AD4B88}"/>
              </a:ext>
            </a:extLst>
          </p:cNvPr>
          <p:cNvSpPr txBox="1"/>
          <p:nvPr/>
        </p:nvSpPr>
        <p:spPr>
          <a:xfrm>
            <a:off x="4374575" y="2415575"/>
            <a:ext cx="700536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EEE1A067-E340-D84C-B9F2-38D7C6D7FC46}"/>
              </a:ext>
            </a:extLst>
          </p:cNvPr>
          <p:cNvSpPr txBox="1"/>
          <p:nvPr/>
        </p:nvSpPr>
        <p:spPr>
          <a:xfrm>
            <a:off x="4273835" y="2032197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추론하기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C2F6AA05-6CC0-9042-A2F7-B0DB3EAFCD0F}"/>
              </a:ext>
            </a:extLst>
          </p:cNvPr>
          <p:cNvSpPr txBox="1"/>
          <p:nvPr/>
        </p:nvSpPr>
        <p:spPr>
          <a:xfrm>
            <a:off x="4388276" y="5082868"/>
            <a:ext cx="6992807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3DF3B3C6-2CC7-F44B-8306-83DE98AD1988}"/>
              </a:ext>
            </a:extLst>
          </p:cNvPr>
          <p:cNvSpPr txBox="1"/>
          <p:nvPr/>
        </p:nvSpPr>
        <p:spPr>
          <a:xfrm>
            <a:off x="4273836" y="4738183"/>
            <a:ext cx="710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표출하기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92546" y="620587"/>
            <a:ext cx="2194193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6. Inferencing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07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오프라인 추론 주요 코드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6" y="1521159"/>
            <a:ext cx="10617848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img</a:t>
            </a:r>
            <a:r>
              <a:rPr lang="en" altLang="ko-KR" dirty="0"/>
              <a:t> = cv2.imread('/home/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/data/hands/paper/2017-03-30 07.05.36.jpg', cv2.IMREAD_COLOR)</a:t>
            </a:r>
          </a:p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-US" altLang="ko-KR" dirty="0" err="1"/>
              <a:t>i</a:t>
            </a:r>
            <a:r>
              <a:rPr lang="en" altLang="ko-KR" dirty="0"/>
              <a:t>mages[0] = img2</a:t>
            </a:r>
          </a:p>
          <a:p>
            <a:endParaRPr lang="en" altLang="ko-KR" dirty="0"/>
          </a:p>
          <a:p>
            <a:r>
              <a:rPr lang="en" altLang="ko-KR" dirty="0"/>
              <a:t>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71513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실시간으로 자른 이미지 적용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6" y="1521159"/>
            <a:ext cx="10640334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b="1" dirty="0" err="1">
                <a:solidFill>
                  <a:srgbClr val="FF0000"/>
                </a:solidFill>
              </a:rPr>
              <a:t>img</a:t>
            </a:r>
            <a:r>
              <a:rPr lang="en" altLang="ko-KR" b="1" dirty="0">
                <a:solidFill>
                  <a:srgbClr val="FF0000"/>
                </a:solidFill>
              </a:rPr>
              <a:t> = </a:t>
            </a:r>
            <a:r>
              <a:rPr lang="en" altLang="ko-KR" b="1" dirty="0" err="1">
                <a:solidFill>
                  <a:srgbClr val="FF0000"/>
                </a:solidFill>
              </a:rPr>
              <a:t>cut_frame</a:t>
            </a:r>
            <a:endParaRPr lang="en" altLang="ko-KR" b="1" dirty="0">
              <a:solidFill>
                <a:srgbClr val="FF0000"/>
              </a:solidFill>
            </a:endParaRPr>
          </a:p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-US" altLang="ko-KR" dirty="0" err="1"/>
              <a:t>i</a:t>
            </a:r>
            <a:r>
              <a:rPr lang="en" altLang="ko-KR" dirty="0"/>
              <a:t>mages[0] = img2</a:t>
            </a:r>
          </a:p>
          <a:p>
            <a:endParaRPr lang="en" altLang="ko-KR" dirty="0"/>
          </a:p>
          <a:p>
            <a:r>
              <a:rPr lang="en" altLang="ko-KR" dirty="0"/>
              <a:t>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71309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</a:t>
            </a:r>
            <a:r>
              <a:rPr lang="ko-KR" altLang="en-US" dirty="0" err="1"/>
              <a:t>인식율</a:t>
            </a:r>
            <a:r>
              <a:rPr lang="ko-KR" altLang="en-US" dirty="0"/>
              <a:t> 이상만 사용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02258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id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)[0][:-2:-1][0]</a:t>
            </a:r>
          </a:p>
          <a:p>
            <a:r>
              <a:rPr lang="en" altLang="ko-KR" dirty="0" err="1"/>
              <a:t>prob</a:t>
            </a:r>
            <a:r>
              <a:rPr lang="en" altLang="ko-KR" dirty="0"/>
              <a:t> = </a:t>
            </a:r>
            <a:r>
              <a:rPr lang="en" altLang="ko-KR" dirty="0" err="1"/>
              <a:t>probs</a:t>
            </a:r>
            <a:r>
              <a:rPr lang="en" altLang="ko-KR" dirty="0"/>
              <a:t>[0][id]</a:t>
            </a:r>
          </a:p>
          <a:p>
            <a:r>
              <a:rPr lang="en" altLang="ko-KR" dirty="0"/>
              <a:t>name = [‘rock’, ‘paper’, ‘scissors’]</a:t>
            </a:r>
          </a:p>
          <a:p>
            <a:r>
              <a:rPr lang="en" altLang="ko-KR" dirty="0" err="1"/>
              <a:t>inf_res</a:t>
            </a:r>
            <a:r>
              <a:rPr lang="en" altLang="ko-KR" dirty="0"/>
              <a:t> = ‘’</a:t>
            </a:r>
          </a:p>
          <a:p>
            <a:r>
              <a:rPr lang="en" altLang="ko-KR" dirty="0"/>
              <a:t>if </a:t>
            </a:r>
            <a:r>
              <a:rPr lang="en" altLang="ko-KR" dirty="0" err="1"/>
              <a:t>prob</a:t>
            </a:r>
            <a:r>
              <a:rPr lang="en" altLang="ko-KR" dirty="0"/>
              <a:t> &gt;= 0.6: </a:t>
            </a:r>
            <a:r>
              <a:rPr lang="en" altLang="ko-KR" dirty="0" err="1"/>
              <a:t>inf_res</a:t>
            </a:r>
            <a:r>
              <a:rPr lang="en" altLang="ko-KR" dirty="0"/>
              <a:t> = name[id]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5716B80-F5CB-C241-8692-D75C8E8CEF44}"/>
              </a:ext>
            </a:extLst>
          </p:cNvPr>
          <p:cNvSpPr txBox="1"/>
          <p:nvPr/>
        </p:nvSpPr>
        <p:spPr>
          <a:xfrm>
            <a:off x="197555" y="3059668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화면에 출력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4302F76A-6B6F-EC42-98AB-84B133862F2C}"/>
              </a:ext>
            </a:extLst>
          </p:cNvPr>
          <p:cNvSpPr txBox="1"/>
          <p:nvPr/>
        </p:nvSpPr>
        <p:spPr>
          <a:xfrm>
            <a:off x="197555" y="3442185"/>
            <a:ext cx="1102258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if </a:t>
            </a:r>
            <a:r>
              <a:rPr lang="en" altLang="ko-KR" dirty="0" err="1"/>
              <a:t>inf_res</a:t>
            </a:r>
            <a:r>
              <a:rPr lang="en" altLang="ko-KR" dirty="0"/>
              <a:t> != ‘’:</a:t>
            </a:r>
          </a:p>
          <a:p>
            <a:r>
              <a:rPr lang="en" altLang="ko-KR" dirty="0"/>
              <a:t>    cv2.putText(frame, </a:t>
            </a:r>
            <a:r>
              <a:rPr lang="en" altLang="ko-KR" dirty="0" err="1"/>
              <a:t>inf_res</a:t>
            </a:r>
            <a:r>
              <a:rPr lang="en" altLang="ko-KR" dirty="0"/>
              <a:t>, (10, 50), cv2.FONT_HERSHEY_SIMPLEX, 2.0, (0,255,0), </a:t>
            </a:r>
            <a:r>
              <a:rPr lang="en" altLang="ko-KR" dirty="0" err="1"/>
              <a:t>lineType</a:t>
            </a:r>
            <a:r>
              <a:rPr lang="en" altLang="ko-KR" dirty="0"/>
              <a:t>=cv2.LINE_AA)</a:t>
            </a:r>
          </a:p>
          <a:p>
            <a:r>
              <a:rPr lang="en" altLang="ko-KR" dirty="0"/>
              <a:t>cv2.imshow(frame, 'view', frame)</a:t>
            </a:r>
          </a:p>
        </p:txBody>
      </p:sp>
    </p:spTree>
    <p:extLst>
      <p:ext uri="{BB962C8B-B14F-4D97-AF65-F5344CB8AC3E}">
        <p14:creationId xmlns:p14="http://schemas.microsoft.com/office/powerpoint/2010/main" val="599346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코드 실행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835949" cy="64633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smtClean="0">
                <a:solidFill>
                  <a:schemeClr val="tx1"/>
                </a:solidFill>
              </a:rPr>
              <a:t>$   cd ~/sample</a:t>
            </a:r>
          </a:p>
          <a:p>
            <a:r>
              <a:rPr lang="en" altLang="ko-KR" dirty="0" smtClean="0">
                <a:solidFill>
                  <a:schemeClr val="tx1"/>
                </a:solidFill>
              </a:rPr>
              <a:t>$   python3 </a:t>
            </a:r>
            <a:r>
              <a:rPr lang="en" altLang="ko-KR" dirty="0">
                <a:solidFill>
                  <a:schemeClr val="tx1"/>
                </a:solidFill>
              </a:rPr>
              <a:t>rt_inference.py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82A641FE-F4ED-764E-8536-37BDA3B7A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555" y="2618931"/>
            <a:ext cx="6848138" cy="404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93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97555" y="3177704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환경 설정하고</a:t>
            </a:r>
            <a:r>
              <a:rPr lang="en-US" altLang="ko-KR" dirty="0"/>
              <a:t>,</a:t>
            </a:r>
            <a:r>
              <a:rPr lang="ko-KR" altLang="en-US" dirty="0"/>
              <a:t> 짧은 이름 </a:t>
            </a:r>
            <a:r>
              <a:rPr lang="en-US" altLang="ko-KR" dirty="0" err="1"/>
              <a:t>ci</a:t>
            </a:r>
            <a:r>
              <a:rPr lang="en-US" dirty="0" err="1"/>
              <a:t>far.caffemodel</a:t>
            </a:r>
            <a:r>
              <a:rPr lang="ko-KR" altLang="en-US" dirty="0"/>
              <a:t>과 </a:t>
            </a:r>
            <a:r>
              <a:rPr lang="en-US" altLang="ko-KR" dirty="0" err="1"/>
              <a:t>cifar.prototxt</a:t>
            </a:r>
            <a:r>
              <a:rPr lang="ko-KR" altLang="en-US" dirty="0" err="1"/>
              <a:t>으로</a:t>
            </a:r>
            <a:r>
              <a:rPr lang="ko-KR" altLang="en-US" dirty="0"/>
              <a:t> 변경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5" y="3753041"/>
            <a:ext cx="10852485" cy="12311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</a:t>
            </a:r>
            <a:r>
              <a:rPr lang="en" altLang="ko-KR" dirty="0" err="1"/>
              <a:t>ource</a:t>
            </a:r>
            <a:r>
              <a:rPr lang="en" altLang="ko-KR" dirty="0"/>
              <a:t> /opt/intel/openvino_2019.1.133/bin/</a:t>
            </a:r>
            <a:r>
              <a:rPr lang="en" altLang="ko-KR" dirty="0" err="1"/>
              <a:t>setepvars.sh</a:t>
            </a:r>
            <a:endParaRPr lang="en" altLang="ko-KR" dirty="0"/>
          </a:p>
          <a:p>
            <a:r>
              <a:rPr lang="en" altLang="ko-KR" dirty="0"/>
              <a:t>cd ~/work/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</a:t>
            </a:r>
          </a:p>
          <a:p>
            <a:r>
              <a:rPr lang="en" altLang="ko-KR" dirty="0" err="1"/>
              <a:t>cp</a:t>
            </a:r>
            <a:r>
              <a:rPr lang="en" altLang="ko-KR" dirty="0"/>
              <a:t> cifar10_full_iter_70000.caffemodel </a:t>
            </a:r>
            <a:r>
              <a:rPr lang="en" altLang="ko-KR" dirty="0" err="1"/>
              <a:t>cifar.caffemodel</a:t>
            </a:r>
            <a:endParaRPr lang="en" altLang="ko-KR" dirty="0"/>
          </a:p>
          <a:p>
            <a:r>
              <a:rPr lang="en" altLang="ko-KR" dirty="0" err="1"/>
              <a:t>cp</a:t>
            </a:r>
            <a:r>
              <a:rPr lang="en" altLang="ko-KR" dirty="0"/>
              <a:t> cifar10_full_train_test.prototxt </a:t>
            </a:r>
            <a:r>
              <a:rPr lang="en" altLang="ko-KR" dirty="0" err="1"/>
              <a:t>cifar.prototxt</a:t>
            </a:r>
            <a:endParaRPr lang="en" altLang="ko-KR" dirty="0"/>
          </a:p>
        </p:txBody>
      </p:sp>
      <p:sp>
        <p:nvSpPr>
          <p:cNvPr id="17" name="TextBox 16"/>
          <p:cNvSpPr txBox="1"/>
          <p:nvPr/>
        </p:nvSpPr>
        <p:spPr>
          <a:xfrm>
            <a:off x="414123" y="545306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cifar.prototxt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추론용으로</a:t>
            </a:r>
            <a:r>
              <a:rPr lang="ko-KR" altLang="en-US" dirty="0"/>
              <a:t> 수정하기</a:t>
            </a:r>
            <a:r>
              <a:rPr lang="en-US" altLang="ko-KR" dirty="0"/>
              <a:t>.</a:t>
            </a:r>
            <a:r>
              <a:rPr lang="ko-KR" altLang="en-US" dirty="0"/>
              <a:t> 이름을 </a:t>
            </a:r>
            <a:r>
              <a:rPr lang="en-US" altLang="ko-KR" dirty="0" err="1"/>
              <a:t>cifar</a:t>
            </a:r>
            <a:r>
              <a:rPr lang="ko-KR" altLang="en-US" dirty="0"/>
              <a:t>로 수정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532D37C-8CF8-B943-8D26-4B9501219363}"/>
              </a:ext>
            </a:extLst>
          </p:cNvPr>
          <p:cNvSpPr txBox="1"/>
          <p:nvPr/>
        </p:nvSpPr>
        <p:spPr>
          <a:xfrm>
            <a:off x="197555" y="1456608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Caffe </a:t>
            </a:r>
            <a:r>
              <a:rPr lang="ko-KR" altLang="en-US" dirty="0"/>
              <a:t>환경 설정하기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5" y="2031945"/>
            <a:ext cx="10852485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cd /opt/intel/openvino_2019.1.</a:t>
            </a:r>
            <a:r>
              <a:rPr lang="en-US" altLang="ko-KR" dirty="0"/>
              <a:t>133</a:t>
            </a:r>
            <a:endParaRPr lang="en" altLang="ko-KR" dirty="0"/>
          </a:p>
          <a:p>
            <a:r>
              <a:rPr lang="en" altLang="ko-KR" dirty="0"/>
              <a:t>cd </a:t>
            </a:r>
            <a:r>
              <a:rPr lang="en" altLang="ko-KR" dirty="0" err="1"/>
              <a:t>deployment_tools</a:t>
            </a:r>
            <a:r>
              <a:rPr lang="en" altLang="ko-KR" dirty="0"/>
              <a:t>/</a:t>
            </a:r>
            <a:r>
              <a:rPr lang="en" altLang="ko-KR" dirty="0" err="1"/>
              <a:t>model_optimizer</a:t>
            </a:r>
            <a:r>
              <a:rPr lang="en" altLang="ko-KR" dirty="0"/>
              <a:t>/</a:t>
            </a:r>
            <a:r>
              <a:rPr lang="en" altLang="ko-KR" dirty="0" err="1"/>
              <a:t>install_prerequisites</a:t>
            </a:r>
            <a:endParaRPr lang="en" altLang="ko-KR" dirty="0"/>
          </a:p>
          <a:p>
            <a:r>
              <a:rPr lang="en" altLang="ko-KR" dirty="0" err="1"/>
              <a:t>sudo</a:t>
            </a:r>
            <a:r>
              <a:rPr lang="en" altLang="ko-KR" dirty="0"/>
              <a:t> ./</a:t>
            </a:r>
            <a:r>
              <a:rPr lang="en" altLang="ko-KR" dirty="0" err="1"/>
              <a:t>install_prerequisites_caffe.sh</a:t>
            </a:r>
            <a:endParaRPr lang="en" altLang="ko-KR" dirty="0"/>
          </a:p>
        </p:txBody>
      </p:sp>
    </p:spTree>
    <p:extLst>
      <p:ext uri="{BB962C8B-B14F-4D97-AF65-F5344CB8AC3E}">
        <p14:creationId xmlns:p14="http://schemas.microsoft.com/office/powerpoint/2010/main" val="820566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3"/>
          <p:cNvSpPr>
            <a:spLocks noGrp="1"/>
          </p:cNvSpPr>
          <p:nvPr>
            <p:ph type="title"/>
          </p:nvPr>
        </p:nvSpPr>
        <p:spPr>
          <a:xfrm>
            <a:off x="1605662" y="2405655"/>
            <a:ext cx="9367138" cy="2166346"/>
          </a:xfrm>
        </p:spPr>
        <p:txBody>
          <a:bodyPr/>
          <a:lstStyle/>
          <a:p>
            <a:r>
              <a:rPr lang="ko-KR" altLang="en-US" sz="8800" b="1" dirty="0"/>
              <a:t>수고 하셨습니다</a:t>
            </a:r>
            <a:r>
              <a:rPr lang="en-US" altLang="ko-KR" sz="8800" b="1" dirty="0"/>
              <a:t> 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1506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07714" y="2056454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불필요한 데이터 정의 삭제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4" y="2457498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cifar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TRAIN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</a:t>
            </a:r>
            <a:r>
              <a:rPr lang="en-US" altLang="ko-KR" strike="sngStrike" dirty="0">
                <a:solidFill>
                  <a:srgbClr val="FF0000"/>
                </a:solidFill>
              </a:rPr>
              <a:t>…</a:t>
            </a:r>
            <a:endParaRPr lang="en" altLang="ko-KR" strike="sngStrike" dirty="0">
              <a:solidFill>
                <a:srgbClr val="FF0000"/>
              </a:solidFill>
            </a:endParaRP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cifar.prototxt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추론용으로</a:t>
            </a:r>
            <a:r>
              <a:rPr lang="ko-KR" altLang="en-US" dirty="0"/>
              <a:t> 수정하기</a:t>
            </a:r>
            <a:r>
              <a:rPr lang="en-US" altLang="ko-KR" dirty="0"/>
              <a:t>.</a:t>
            </a:r>
            <a:r>
              <a:rPr lang="ko-KR" altLang="en-US" dirty="0"/>
              <a:t> 이름을 </a:t>
            </a:r>
            <a:r>
              <a:rPr lang="en-US" altLang="ko-KR" dirty="0" err="1"/>
              <a:t>cifar</a:t>
            </a:r>
            <a:r>
              <a:rPr lang="ko-KR" altLang="en-US" dirty="0"/>
              <a:t>로 수정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name: "</a:t>
            </a:r>
            <a:r>
              <a:rPr lang="en" altLang="ko-KR" b="1" dirty="0" err="1"/>
              <a:t>cifar</a:t>
            </a:r>
            <a:r>
              <a:rPr lang="en" altLang="ko-KR" dirty="0"/>
              <a:t>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FBA0AFE-0444-B940-B071-CD30D0F4CB4E}"/>
              </a:ext>
            </a:extLst>
          </p:cNvPr>
          <p:cNvSpPr txBox="1"/>
          <p:nvPr/>
        </p:nvSpPr>
        <p:spPr>
          <a:xfrm>
            <a:off x="5789037" y="2445466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cifar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TEST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</a:t>
            </a:r>
            <a:r>
              <a:rPr lang="en-US" altLang="ko-KR" strike="sngStrike" dirty="0">
                <a:solidFill>
                  <a:srgbClr val="FF0000"/>
                </a:solidFill>
              </a:rPr>
              <a:t>…</a:t>
            </a:r>
            <a:endParaRPr lang="en" altLang="ko-KR" strike="sngStrike" dirty="0">
              <a:solidFill>
                <a:srgbClr val="FF0000"/>
              </a:solidFill>
            </a:endParaRP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5312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07714" y="3429000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학습시</a:t>
            </a:r>
            <a:r>
              <a:rPr lang="ko-KR" altLang="en-US" dirty="0"/>
              <a:t> 통계 산출 레이어 삭제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4" y="3830044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"ip1"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TEST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레이어 추가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layer {</a:t>
            </a:r>
          </a:p>
          <a:p>
            <a:r>
              <a:rPr lang="en" altLang="ko-KR" dirty="0"/>
              <a:t>  name: "data"</a:t>
            </a:r>
          </a:p>
          <a:p>
            <a:r>
              <a:rPr lang="en" altLang="ko-KR" dirty="0"/>
              <a:t>  type: "Input"</a:t>
            </a:r>
          </a:p>
          <a:p>
            <a:r>
              <a:rPr lang="en" altLang="ko-KR" dirty="0"/>
              <a:t>  top: "data"</a:t>
            </a:r>
          </a:p>
          <a:p>
            <a:r>
              <a:rPr lang="en" altLang="ko-KR" dirty="0"/>
              <a:t>  </a:t>
            </a:r>
            <a:r>
              <a:rPr lang="en" altLang="ko-KR" dirty="0" err="1"/>
              <a:t>input_param</a:t>
            </a:r>
            <a:r>
              <a:rPr lang="en" altLang="ko-KR" dirty="0"/>
              <a:t> { shape: { dim: 1 dim: 3 dim: 32 dim: 32 } }</a:t>
            </a:r>
          </a:p>
          <a:p>
            <a:r>
              <a:rPr lang="en" altLang="ko-KR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FBA0AFE-0444-B940-B071-CD30D0F4CB4E}"/>
              </a:ext>
            </a:extLst>
          </p:cNvPr>
          <p:cNvSpPr txBox="1"/>
          <p:nvPr/>
        </p:nvSpPr>
        <p:spPr>
          <a:xfrm>
            <a:off x="5789037" y="3818012"/>
            <a:ext cx="5323066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"loss"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SoftmaxWithLoss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"ip1"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"loss"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}  </a:t>
            </a:r>
          </a:p>
        </p:txBody>
      </p:sp>
    </p:spTree>
    <p:extLst>
      <p:ext uri="{BB962C8B-B14F-4D97-AF65-F5344CB8AC3E}">
        <p14:creationId xmlns:p14="http://schemas.microsoft.com/office/powerpoint/2010/main" val="2191470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확률 계산 레이어 추가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layer {</a:t>
            </a:r>
          </a:p>
          <a:p>
            <a:r>
              <a:rPr lang="en" altLang="ko-KR" dirty="0"/>
              <a:t>  name: "</a:t>
            </a:r>
            <a:r>
              <a:rPr lang="en" altLang="ko-KR" dirty="0" err="1"/>
              <a:t>prob</a:t>
            </a:r>
            <a:r>
              <a:rPr lang="en" altLang="ko-KR" dirty="0"/>
              <a:t>"</a:t>
            </a:r>
          </a:p>
          <a:p>
            <a:r>
              <a:rPr lang="en" altLang="ko-KR" dirty="0"/>
              <a:t>  type: "</a:t>
            </a:r>
            <a:r>
              <a:rPr lang="en" altLang="ko-KR" dirty="0" err="1"/>
              <a:t>softmax</a:t>
            </a:r>
            <a:r>
              <a:rPr lang="en" altLang="ko-KR" dirty="0"/>
              <a:t>"</a:t>
            </a:r>
          </a:p>
          <a:p>
            <a:r>
              <a:rPr lang="en" altLang="ko-KR" dirty="0"/>
              <a:t>  bottom: "ip1"</a:t>
            </a:r>
          </a:p>
          <a:p>
            <a:r>
              <a:rPr lang="en" altLang="ko-KR" dirty="0"/>
              <a:t>  top: "</a:t>
            </a:r>
            <a:r>
              <a:rPr lang="en" altLang="ko-KR" dirty="0" err="1"/>
              <a:t>prob</a:t>
            </a:r>
            <a:r>
              <a:rPr lang="en" altLang="ko-KR" dirty="0"/>
              <a:t>"</a:t>
            </a:r>
          </a:p>
          <a:p>
            <a:r>
              <a:rPr lang="en" altLang="ko-KR" dirty="0"/>
              <a:t>}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5843330-37D4-6347-AA7B-F8F5BF83CB14}"/>
              </a:ext>
            </a:extLst>
          </p:cNvPr>
          <p:cNvSpPr txBox="1"/>
          <p:nvPr/>
        </p:nvSpPr>
        <p:spPr>
          <a:xfrm>
            <a:off x="307715" y="356640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OpenVINO</a:t>
            </a:r>
            <a:r>
              <a:rPr lang="en-US" dirty="0"/>
              <a:t> </a:t>
            </a:r>
            <a:r>
              <a:rPr lang="ko-KR" altLang="en-US" dirty="0"/>
              <a:t>에서 제공된 모델을 사용하려면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63B1FD0-DC4E-B046-B53C-99823155474E}"/>
              </a:ext>
            </a:extLst>
          </p:cNvPr>
          <p:cNvSpPr txBox="1"/>
          <p:nvPr/>
        </p:nvSpPr>
        <p:spPr>
          <a:xfrm>
            <a:off x="307714" y="4120401"/>
            <a:ext cx="10751125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ko-KR" altLang="en-US" dirty="0"/>
              <a:t>좀 전에 방법을 역순으로 바꾸기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동일한 이미지 데이터 세트 만들기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 err="1"/>
              <a:t>학습용과</a:t>
            </a:r>
            <a:r>
              <a:rPr kumimoji="1" lang="ko-KR" altLang="en-US" dirty="0"/>
              <a:t> 테스트용 데이터 정의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학습 시에 계산할 통계 레이어 정의 </a:t>
            </a:r>
          </a:p>
        </p:txBody>
      </p:sp>
    </p:spTree>
    <p:extLst>
      <p:ext uri="{BB962C8B-B14F-4D97-AF65-F5344CB8AC3E}">
        <p14:creationId xmlns:p14="http://schemas.microsoft.com/office/powerpoint/2010/main" val="3325575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Caffe</a:t>
            </a:r>
            <a:r>
              <a:rPr lang="ko-KR" altLang="en-US" dirty="0"/>
              <a:t>용 </a:t>
            </a:r>
            <a:r>
              <a:rPr lang="en-US" altLang="ko-KR" dirty="0" err="1"/>
              <a:t>prptotxt</a:t>
            </a:r>
            <a:r>
              <a:rPr lang="en-US" altLang="ko-KR" dirty="0"/>
              <a:t> </a:t>
            </a:r>
            <a:r>
              <a:rPr lang="ko-KR" altLang="en-US" dirty="0"/>
              <a:t>환경 생성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92333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smtClean="0">
                <a:solidFill>
                  <a:schemeClr val="tx1"/>
                </a:solidFill>
              </a:rPr>
              <a:t>$   </a:t>
            </a:r>
            <a:r>
              <a:rPr lang="en" altLang="ko-KR" dirty="0">
                <a:solidFill>
                  <a:schemeClr val="tx1"/>
                </a:solidFill>
              </a:rPr>
              <a:t>cd  /</a:t>
            </a:r>
            <a:r>
              <a:rPr lang="en" altLang="ko-KR" dirty="0" smtClean="0">
                <a:solidFill>
                  <a:schemeClr val="tx1"/>
                </a:solidFill>
              </a:rPr>
              <a:t>opt/intel/openvino/deployment_tools/model_optimizer/</a:t>
            </a:r>
          </a:p>
          <a:p>
            <a:r>
              <a:rPr lang="en" altLang="ko-KR" dirty="0" smtClean="0">
                <a:solidFill>
                  <a:schemeClr val="tx1"/>
                </a:solidFill>
              </a:rPr>
              <a:t>$   sudo </a:t>
            </a:r>
            <a:r>
              <a:rPr lang="en" altLang="ko-KR">
                <a:solidFill>
                  <a:schemeClr val="tx1"/>
                </a:solidFill>
              </a:rPr>
              <a:t>python3 </a:t>
            </a:r>
            <a:r>
              <a:rPr lang="en" altLang="ko-KR" smtClean="0">
                <a:solidFill>
                  <a:schemeClr val="tx1"/>
                </a:solidFill>
              </a:rPr>
              <a:t>mo/front/caffe/proto/generate_caffe_pb2.py </a:t>
            </a:r>
            <a:r>
              <a:rPr lang="en" altLang="ko-KR" dirty="0">
                <a:solidFill>
                  <a:schemeClr val="tx1"/>
                </a:solidFill>
              </a:rPr>
              <a:t>--input_proto </a:t>
            </a:r>
            <a:r>
              <a:rPr lang="en" altLang="ko-KR">
                <a:solidFill>
                  <a:schemeClr val="tx1"/>
                </a:solidFill>
              </a:rPr>
              <a:t>/</a:t>
            </a:r>
            <a:r>
              <a:rPr lang="en" altLang="ko-KR" smtClean="0">
                <a:solidFill>
                  <a:schemeClr val="tx1"/>
                </a:solidFill>
              </a:rPr>
              <a:t>home/intel/caffe/src/caffe/proto/caffe.proto</a:t>
            </a:r>
            <a:endParaRPr lang="en" altLang="ko-KR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E334710B-FA28-3D4B-9C2D-1514E9E530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13" y="2703367"/>
            <a:ext cx="8255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8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5843330-37D4-6347-AA7B-F8F5BF83CB14}"/>
              </a:ext>
            </a:extLst>
          </p:cNvPr>
          <p:cNvSpPr txBox="1"/>
          <p:nvPr/>
        </p:nvSpPr>
        <p:spPr>
          <a:xfrm>
            <a:off x="197555" y="1089261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최적화 진행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8BDD68B-F0A4-A44F-86E8-56FCE548EEA3}"/>
              </a:ext>
            </a:extLst>
          </p:cNvPr>
          <p:cNvSpPr txBox="1"/>
          <p:nvPr/>
        </p:nvSpPr>
        <p:spPr>
          <a:xfrm>
            <a:off x="197554" y="1458593"/>
            <a:ext cx="10852485" cy="36933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smtClean="0">
                <a:solidFill>
                  <a:schemeClr val="tx1"/>
                </a:solidFill>
              </a:rPr>
              <a:t>$   python3 mo.py </a:t>
            </a:r>
            <a:r>
              <a:rPr lang="en" altLang="ko-KR" dirty="0">
                <a:solidFill>
                  <a:schemeClr val="tx1"/>
                </a:solidFill>
              </a:rPr>
              <a:t>--input_model </a:t>
            </a:r>
            <a:r>
              <a:rPr lang="en" altLang="ko-KR" dirty="0" smtClean="0">
                <a:solidFill>
                  <a:schemeClr val="tx1"/>
                </a:solidFill>
              </a:rPr>
              <a:t>~/my_model/cifar.caffemodel </a:t>
            </a:r>
            <a:r>
              <a:rPr lang="en" altLang="ko-KR" dirty="0">
                <a:solidFill>
                  <a:schemeClr val="tx1"/>
                </a:solidFill>
              </a:rPr>
              <a:t>--</a:t>
            </a:r>
            <a:r>
              <a:rPr lang="en" altLang="ko-KR" dirty="0" smtClean="0">
                <a:solidFill>
                  <a:schemeClr val="tx1"/>
                </a:solidFill>
              </a:rPr>
              <a:t>output_dir ~/my_model</a:t>
            </a:r>
            <a:endParaRPr lang="en" altLang="ko-KR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BABCCC7B-8861-1347-BF26-0424D8C8A5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54" y="2176871"/>
            <a:ext cx="5562585" cy="468112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2C50881-5D83-A145-BC94-8F3C71387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6318" y="2176871"/>
            <a:ext cx="6118128" cy="305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23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2558201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2. </a:t>
            </a:r>
            <a:r>
              <a:rPr lang="en-US" altLang="ko-KR" dirty="0" smtClean="0"/>
              <a:t>Inference </a:t>
            </a:r>
            <a:r>
              <a:rPr lang="ko-KR" altLang="en-US" dirty="0"/>
              <a:t>코딩 흐름도</a:t>
            </a:r>
            <a:endParaRPr lang="en-US" altLang="ko-KR" dirty="0"/>
          </a:p>
        </p:txBody>
      </p:sp>
      <p:sp>
        <p:nvSpPr>
          <p:cNvPr id="2" name="Rectangle 1"/>
          <p:cNvSpPr/>
          <p:nvPr/>
        </p:nvSpPr>
        <p:spPr>
          <a:xfrm>
            <a:off x="3773266" y="133811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1.  </a:t>
            </a:r>
            <a:r>
              <a:rPr lang="ko-KR" altLang="en-US" sz="1400" dirty="0" smtClean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73265" y="2113355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2.  IR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/>
                </a:solidFill>
              </a:rPr>
              <a:t>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73265" y="288860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3.  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73265" y="443909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5. </a:t>
            </a:r>
            <a:r>
              <a:rPr lang="ko-KR" altLang="en-US" sz="1400" dirty="0" smtClean="0">
                <a:solidFill>
                  <a:schemeClr val="tx1"/>
                </a:solidFill>
              </a:rPr>
              <a:t>실시간 </a:t>
            </a:r>
            <a:r>
              <a:rPr lang="ko-KR" altLang="en-US" sz="1400" dirty="0">
                <a:solidFill>
                  <a:schemeClr val="tx1"/>
                </a:solidFill>
              </a:rPr>
              <a:t>입력 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73265" y="3663845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4.  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73265" y="5214335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6. Inferencing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73265" y="5989580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Inference</a:t>
            </a:r>
            <a:r>
              <a:rPr lang="ko-KR" altLang="en-US" sz="1400" dirty="0">
                <a:solidFill>
                  <a:schemeClr val="tx1"/>
                </a:solidFill>
              </a:rPr>
              <a:t>결과 표시하기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5309745" y="1880504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5309744" y="2667257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5312659" y="3446146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>
            <a:off x="5301370" y="421410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5301369" y="4993215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>
            <a:off x="5301368" y="5768014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rved Left Arrow 4"/>
          <p:cNvSpPr/>
          <p:nvPr/>
        </p:nvSpPr>
        <p:spPr>
          <a:xfrm>
            <a:off x="7199442" y="4638253"/>
            <a:ext cx="457200" cy="169897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Curved Left Arrow 51"/>
          <p:cNvSpPr/>
          <p:nvPr/>
        </p:nvSpPr>
        <p:spPr>
          <a:xfrm rot="10800000">
            <a:off x="3180597" y="4638253"/>
            <a:ext cx="457200" cy="169897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117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9B5FEE9-493C-9542-8358-9E768DA93EB6}"/>
              </a:ext>
            </a:extLst>
          </p:cNvPr>
          <p:cNvSpPr txBox="1"/>
          <p:nvPr/>
        </p:nvSpPr>
        <p:spPr>
          <a:xfrm>
            <a:off x="19755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추론 </a:t>
            </a:r>
            <a:r>
              <a:rPr lang="ko-KR" altLang="en-US" dirty="0"/>
              <a:t>엔진 가져오기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0786441-CC27-FC42-958D-A6946311CAA1}"/>
              </a:ext>
            </a:extLst>
          </p:cNvPr>
          <p:cNvSpPr txBox="1"/>
          <p:nvPr/>
        </p:nvSpPr>
        <p:spPr>
          <a:xfrm>
            <a:off x="197554" y="1537270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from </a:t>
            </a:r>
            <a:r>
              <a:rPr lang="en" altLang="ko-KR" dirty="0" err="1"/>
              <a:t>openvino.inference_engine</a:t>
            </a:r>
            <a:r>
              <a:rPr lang="en" altLang="ko-KR" dirty="0"/>
              <a:t> import </a:t>
            </a:r>
            <a:r>
              <a:rPr lang="en" altLang="ko-KR" dirty="0" err="1"/>
              <a:t>IENetwork</a:t>
            </a:r>
            <a:r>
              <a:rPr lang="en" altLang="ko-KR" dirty="0"/>
              <a:t>, </a:t>
            </a:r>
            <a:r>
              <a:rPr lang="en" altLang="ko-KR" dirty="0" err="1"/>
              <a:t>IEPlugin</a:t>
            </a:r>
            <a:endParaRPr lang="en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B3ADD3C-990D-D64A-97B0-2AD77CC7221F}"/>
              </a:ext>
            </a:extLst>
          </p:cNvPr>
          <p:cNvSpPr txBox="1"/>
          <p:nvPr/>
        </p:nvSpPr>
        <p:spPr>
          <a:xfrm>
            <a:off x="197555" y="203194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플러그인 로딩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4F880D92-F277-774E-8470-3B29F316271D}"/>
              </a:ext>
            </a:extLst>
          </p:cNvPr>
          <p:cNvSpPr txBox="1"/>
          <p:nvPr/>
        </p:nvSpPr>
        <p:spPr>
          <a:xfrm>
            <a:off x="197554" y="2435980"/>
            <a:ext cx="10852485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plugin = </a:t>
            </a:r>
            <a:r>
              <a:rPr lang="en" altLang="ko-KR" dirty="0" err="1"/>
              <a:t>IEPlugin</a:t>
            </a:r>
            <a:r>
              <a:rPr lang="en" altLang="ko-KR" dirty="0"/>
              <a:t>("CPU", "/opt/intel/openvino_2019.1.</a:t>
            </a:r>
            <a:r>
              <a:rPr lang="en-US" altLang="ko-KR" dirty="0"/>
              <a:t>133</a:t>
            </a:r>
            <a:r>
              <a:rPr lang="en" altLang="ko-KR" dirty="0"/>
              <a:t>/</a:t>
            </a:r>
            <a:r>
              <a:rPr lang="en" altLang="ko-KR" dirty="0" err="1"/>
              <a:t>deployment_tools</a:t>
            </a:r>
            <a:r>
              <a:rPr lang="en" altLang="ko-KR" dirty="0"/>
              <a:t>/</a:t>
            </a:r>
            <a:r>
              <a:rPr lang="en" altLang="ko-KR" dirty="0" err="1"/>
              <a:t>inference_engine</a:t>
            </a:r>
            <a:r>
              <a:rPr lang="en" altLang="ko-KR" dirty="0"/>
              <a:t>/lib/ubuntu_16.04/intel64")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F9E7C812-EF49-6741-89FC-3A09B47A1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462" y="3230703"/>
            <a:ext cx="6744667" cy="33927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554" y="612492"/>
            <a:ext cx="3267739" cy="51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08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4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4" id="{B263C397-AFDD-4E22-8F54-374F23922FDD}" vid="{6243BB3B-57FB-40F7-9059-36A6CE35638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6990</TotalTime>
  <Words>870</Words>
  <Application>Microsoft Office PowerPoint</Application>
  <PresentationFormat>Widescreen</PresentationFormat>
  <Paragraphs>268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맑은 고딕</vt:lpstr>
      <vt:lpstr>Arial</vt:lpstr>
      <vt:lpstr>Arial Black</vt:lpstr>
      <vt:lpstr>Calibri</vt:lpstr>
      <vt:lpstr>Calibri Light</vt:lpstr>
      <vt:lpstr>Intel Clear</vt:lpstr>
      <vt:lpstr>Intel Clear Pro</vt:lpstr>
      <vt:lpstr>Wingdings</vt:lpstr>
      <vt:lpstr>Office Theme</vt:lpstr>
      <vt:lpstr>Theme4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수고 하셨습니다 !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OpenVINO Toolkit 소개  및   사용 해 보기</dc:title>
  <dc:creator>Park, Seunghyuk H</dc:creator>
  <cp:keywords>CTPClassification=CTP_NT</cp:keywords>
  <cp:lastModifiedBy>Lee, Ike</cp:lastModifiedBy>
  <cp:revision>279</cp:revision>
  <dcterms:created xsi:type="dcterms:W3CDTF">2018-06-16T22:45:16Z</dcterms:created>
  <dcterms:modified xsi:type="dcterms:W3CDTF">2019-07-20T15:01:31Z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ed1bae1d-a937-4259-87e5-f27e76ebc90f</vt:lpwstr>
  </property>
  <property fmtid="{D5CDD505-2E9C-101B-9397-08002B2CF9AE}" pid="3" name="CTP_TimeStamp">
    <vt:lpwstr>2018-07-17 12:58:58Z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Tfs.IsStoryboard">
    <vt:bool>true</vt:bool>
  </property>
</Properties>
</file>

<file path=docProps/thumbnail.jpeg>
</file>